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61BD52A-5333-4614-80AE-EF2880F3B1AC}" type="datetimeFigureOut">
              <a:rPr lang="ru-RU" smtClean="0"/>
              <a:t>11.09.2017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17A591A-4FCD-4BCA-A77B-1E353DD612D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Устный счет: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2636912"/>
          <a:ext cx="8568952" cy="1463040"/>
        </p:xfrm>
        <a:graphic>
          <a:graphicData uri="http://schemas.openxmlformats.org/drawingml/2006/table">
            <a:tbl>
              <a:tblPr/>
              <a:tblGrid>
                <a:gridCol w="2142238"/>
                <a:gridCol w="2142238"/>
                <a:gridCol w="2142238"/>
                <a:gridCol w="2142238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</a:rPr>
                        <a:t>Число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</a:rPr>
                        <a:t>Четное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</a:rPr>
                        <a:t>Нечетное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</a:rPr>
                        <a:t>Кратное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</a:rPr>
                        <a:t>Простое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b="1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</a:rPr>
                        <a:t>Составное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b="1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b="1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548680"/>
            <a:ext cx="957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№1</a:t>
            </a:r>
          </a:p>
        </p:txBody>
      </p:sp>
    </p:spTree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052736"/>
            <a:ext cx="7200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№2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186=2·2·3·3·5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Б)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367=2·3·3·7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В)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780=2·2·2·3·11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Рациональные числа: Обыкновенные дроби. Конечные десятичные дроби.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урока: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686800" cy="841248"/>
          </a:xfrm>
        </p:spPr>
        <p:txBody>
          <a:bodyPr/>
          <a:lstStyle/>
          <a:p>
            <a:r>
              <a:rPr lang="ru-RU" dirty="0" smtClean="0"/>
              <a:t>Историческая справка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Обухова Наталия Семеновна, МОУ СОШ №17 г.Заволжья Нижегородской области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609600" y="304800"/>
            <a:ext cx="8305800" cy="2209800"/>
            <a:chOff x="384" y="192"/>
            <a:chExt cx="5232" cy="1392"/>
          </a:xfrm>
        </p:grpSpPr>
        <p:sp>
          <p:nvSpPr>
            <p:cNvPr id="16405" name="AutoShape 21"/>
            <p:cNvSpPr>
              <a:spLocks noChangeArrowheads="1"/>
            </p:cNvSpPr>
            <p:nvPr/>
          </p:nvSpPr>
          <p:spPr bwMode="auto">
            <a:xfrm>
              <a:off x="384" y="192"/>
              <a:ext cx="5232" cy="1392"/>
            </a:xfrm>
            <a:prstGeom prst="wedgeRoundRectCallout">
              <a:avLst>
                <a:gd name="adj1" fmla="val -43750"/>
                <a:gd name="adj2" fmla="val 70000"/>
                <a:gd name="adj3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BDF9E9"/>
                </a:gs>
              </a:gsLst>
              <a:lin ang="5400000" scaled="1"/>
            </a:gradFill>
            <a:ln w="1905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 sz="1800" b="0">
                <a:latin typeface="Arial" pitchFamily="34" charset="0"/>
              </a:endParaRPr>
            </a:p>
          </p:txBody>
        </p:sp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528" y="289"/>
              <a:ext cx="5067" cy="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ru-RU" sz="3200" i="1">
                  <a:solidFill>
                    <a:srgbClr val="FF058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Дроби</a:t>
              </a:r>
              <a:r>
                <a:rPr lang="ru-RU" sz="3200" i="1">
                  <a:latin typeface="Times New Roman" pitchFamily="18" charset="0"/>
                </a:rPr>
                <a:t> естественно возникли при решении </a:t>
              </a:r>
            </a:p>
            <a:p>
              <a:pPr algn="l"/>
              <a:r>
                <a:rPr lang="ru-RU" sz="3200" i="1">
                  <a:latin typeface="Times New Roman" pitchFamily="18" charset="0"/>
                </a:rPr>
                <a:t>задач о разделе имущества, измерении </a:t>
              </a:r>
            </a:p>
            <a:p>
              <a:pPr algn="l"/>
              <a:r>
                <a:rPr lang="ru-RU" sz="3200" i="1">
                  <a:latin typeface="Times New Roman" pitchFamily="18" charset="0"/>
                </a:rPr>
                <a:t>земельных участков, исчислении времени.</a:t>
              </a:r>
              <a:r>
                <a:rPr lang="ru-RU" sz="2800">
                  <a:latin typeface="Times New Roman" pitchFamily="18" charset="0"/>
                </a:rPr>
                <a:t> </a:t>
              </a:r>
            </a:p>
          </p:txBody>
        </p:sp>
      </p:grpSp>
      <p:pic>
        <p:nvPicPr>
          <p:cNvPr id="16403" name="Picture 19" descr="01_clip_image04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3276600"/>
            <a:ext cx="5562600" cy="2579688"/>
          </a:xfrm>
          <a:prstGeom prst="rect">
            <a:avLst/>
          </a:prstGeom>
          <a:noFill/>
        </p:spPr>
      </p:pic>
      <p:pic>
        <p:nvPicPr>
          <p:cNvPr id="16404" name="Picture 20" descr="5_3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2819400"/>
            <a:ext cx="1539875" cy="1905000"/>
          </a:xfrm>
          <a:prstGeom prst="rect">
            <a:avLst/>
          </a:prstGeom>
          <a:noFill/>
        </p:spPr>
      </p:pic>
      <p:sp>
        <p:nvSpPr>
          <p:cNvPr id="16407" name="AutoShape 2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8200" y="6172200"/>
            <a:ext cx="457200" cy="457200"/>
          </a:xfrm>
          <a:prstGeom prst="actionButtonForwardNext">
            <a:avLst/>
          </a:prstGeom>
          <a:gradFill rotWithShape="1">
            <a:gsLst>
              <a:gs pos="0">
                <a:schemeClr val="hlink"/>
              </a:gs>
              <a:gs pos="50000">
                <a:srgbClr val="FFFFFF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rgbClr val="0066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Обухова Наталия Семеновна, МОУ СОШ №17 г.Заволжья Нижегородской области</a:t>
            </a: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304800" y="762000"/>
            <a:ext cx="8229600" cy="3886200"/>
          </a:xfrm>
          <a:prstGeom prst="wedgeRoundRectCallout">
            <a:avLst>
              <a:gd name="adj1" fmla="val -42880"/>
              <a:gd name="adj2" fmla="val 69606"/>
              <a:gd name="adj3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DF9E9">
                  <a:alpha val="67000"/>
                </a:srgbClr>
              </a:gs>
            </a:gsLst>
            <a:lin ang="5400000" scaled="1"/>
          </a:gra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066800" y="990600"/>
            <a:ext cx="723900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3200" i="1">
                <a:latin typeface="Times New Roman" pitchFamily="18" charset="0"/>
              </a:rPr>
              <a:t>Отрицательные числа ввели </a:t>
            </a:r>
          </a:p>
          <a:p>
            <a:pPr algn="l"/>
            <a:r>
              <a:rPr lang="ru-RU" sz="3200" i="1">
                <a:latin typeface="Times New Roman" pitchFamily="18" charset="0"/>
              </a:rPr>
              <a:t>в математический</a:t>
            </a:r>
            <a:r>
              <a:rPr lang="ru-RU" sz="3200">
                <a:latin typeface="Times New Roman" pitchFamily="18" charset="0"/>
              </a:rPr>
              <a:t> </a:t>
            </a:r>
            <a:r>
              <a:rPr lang="ru-RU" sz="3200" i="1">
                <a:latin typeface="Times New Roman" pitchFamily="18" charset="0"/>
              </a:rPr>
              <a:t>обиход</a:t>
            </a:r>
          </a:p>
          <a:p>
            <a:pPr algn="l"/>
            <a:r>
              <a:rPr lang="ru-RU" sz="3200">
                <a:latin typeface="Times New Roman" pitchFamily="18" charset="0"/>
              </a:rPr>
              <a:t> </a:t>
            </a:r>
            <a:r>
              <a:rPr lang="ru-RU" sz="3200" i="1" u="sng">
                <a:solidFill>
                  <a:srgbClr val="FF058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Михаэль Штифель</a:t>
            </a:r>
            <a:r>
              <a:rPr lang="ru-RU" sz="3200">
                <a:latin typeface="Times New Roman" pitchFamily="18" charset="0"/>
              </a:rPr>
              <a:t> (1487—1567)</a:t>
            </a:r>
          </a:p>
          <a:p>
            <a:pPr algn="l"/>
            <a:r>
              <a:rPr lang="ru-RU" sz="3200" i="1">
                <a:latin typeface="Times New Roman" pitchFamily="18" charset="0"/>
              </a:rPr>
              <a:t>в книге «Полная арифметика»</a:t>
            </a:r>
            <a:r>
              <a:rPr lang="ru-RU" sz="3200">
                <a:latin typeface="Times New Roman" pitchFamily="18" charset="0"/>
              </a:rPr>
              <a:t> (1544),</a:t>
            </a:r>
          </a:p>
          <a:p>
            <a:pPr algn="l"/>
            <a:r>
              <a:rPr lang="ru-RU" sz="3200">
                <a:latin typeface="Times New Roman" pitchFamily="18" charset="0"/>
              </a:rPr>
              <a:t> </a:t>
            </a:r>
            <a:r>
              <a:rPr lang="ru-RU" sz="3200" i="1">
                <a:latin typeface="Times New Roman" pitchFamily="18" charset="0"/>
              </a:rPr>
              <a:t>и</a:t>
            </a:r>
            <a:r>
              <a:rPr lang="ru-RU" sz="3200">
                <a:latin typeface="Times New Roman" pitchFamily="18" charset="0"/>
              </a:rPr>
              <a:t> </a:t>
            </a:r>
            <a:r>
              <a:rPr lang="ru-RU" sz="3200" i="1" u="sng">
                <a:solidFill>
                  <a:srgbClr val="FF058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Никола Шюке</a:t>
            </a:r>
            <a:r>
              <a:rPr lang="ru-RU" sz="3200">
                <a:latin typeface="Times New Roman" pitchFamily="18" charset="0"/>
              </a:rPr>
              <a:t> (1445—1500</a:t>
            </a:r>
            <a:r>
              <a:rPr lang="ru-RU">
                <a:latin typeface="Times New Roman" pitchFamily="18" charset="0"/>
              </a:rPr>
              <a:t>)- </a:t>
            </a:r>
          </a:p>
          <a:p>
            <a:pPr algn="l"/>
            <a:r>
              <a:rPr lang="ru-RU" sz="3200" i="1">
                <a:latin typeface="Times New Roman" pitchFamily="18" charset="0"/>
              </a:rPr>
              <a:t>его работа была обнаружена в 1848 году.</a:t>
            </a:r>
            <a:endParaRPr lang="ru-RU" sz="3200">
              <a:latin typeface="Times New Roman" pitchFamily="18" charset="0"/>
            </a:endParaRPr>
          </a:p>
        </p:txBody>
      </p:sp>
      <p:pic>
        <p:nvPicPr>
          <p:cNvPr id="21511" name="Picture 7" descr="5_3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953000"/>
            <a:ext cx="1539875" cy="1905000"/>
          </a:xfrm>
          <a:prstGeom prst="rect">
            <a:avLst/>
          </a:prstGeom>
          <a:noFill/>
        </p:spPr>
      </p:pic>
      <p:sp>
        <p:nvSpPr>
          <p:cNvPr id="21513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8200" y="6172200"/>
            <a:ext cx="457200" cy="457200"/>
          </a:xfrm>
          <a:prstGeom prst="actionButtonForwardNext">
            <a:avLst/>
          </a:prstGeom>
          <a:gradFill rotWithShape="1">
            <a:gsLst>
              <a:gs pos="0">
                <a:schemeClr val="hlink"/>
              </a:gs>
              <a:gs pos="50000">
                <a:srgbClr val="FFFFFF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rgbClr val="0066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395536" y="1934880"/>
            <a:ext cx="842493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п.2.1  №67; №69г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Найти в дополнительных источниках информацию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появлении термина «рациональные числа»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</TotalTime>
  <Words>133</Words>
  <Application>Microsoft Office PowerPoint</Application>
  <PresentationFormat>Экран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Устный счет:</vt:lpstr>
      <vt:lpstr>Слайд 2</vt:lpstr>
      <vt:lpstr>Слайд 3</vt:lpstr>
      <vt:lpstr>Рациональные числа: Обыкновенные дроби. Конечные десятичные дроби.</vt:lpstr>
      <vt:lpstr>Историческая справка</vt:lpstr>
      <vt:lpstr>Слайд 6</vt:lpstr>
      <vt:lpstr>Слайд 7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счет:</dc:title>
  <dc:creator>User</dc:creator>
  <cp:lastModifiedBy>User</cp:lastModifiedBy>
  <cp:revision>2</cp:revision>
  <dcterms:created xsi:type="dcterms:W3CDTF">2017-09-10T19:29:36Z</dcterms:created>
  <dcterms:modified xsi:type="dcterms:W3CDTF">2017-09-10T19:46:46Z</dcterms:modified>
</cp:coreProperties>
</file>